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8" r:id="rId4"/>
    <p:sldId id="303" r:id="rId5"/>
    <p:sldId id="275" r:id="rId6"/>
    <p:sldId id="287" r:id="rId7"/>
    <p:sldId id="284" r:id="rId8"/>
    <p:sldId id="283" r:id="rId9"/>
    <p:sldId id="286" r:id="rId10"/>
    <p:sldId id="266" r:id="rId11"/>
    <p:sldId id="285" r:id="rId12"/>
    <p:sldId id="288" r:id="rId13"/>
    <p:sldId id="289" r:id="rId14"/>
    <p:sldId id="290" r:id="rId15"/>
    <p:sldId id="305" r:id="rId16"/>
    <p:sldId id="299" r:id="rId17"/>
    <p:sldId id="262" r:id="rId18"/>
    <p:sldId id="30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9D"/>
    <a:srgbClr val="814097"/>
    <a:srgbClr val="FFB200"/>
    <a:srgbClr val="FCA34F"/>
    <a:srgbClr val="EA136A"/>
    <a:srgbClr val="F1427F"/>
    <a:srgbClr val="5AF6FA"/>
    <a:srgbClr val="FDC100"/>
    <a:srgbClr val="EB0029"/>
    <a:srgbClr val="49C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00"/>
    <p:restoredTop sz="78443" autoAdjust="0"/>
  </p:normalViewPr>
  <p:slideViewPr>
    <p:cSldViewPr snapToGrid="0" snapToObjects="1">
      <p:cViewPr varScale="1">
        <p:scale>
          <a:sx n="89" d="100"/>
          <a:sy n="89" d="100"/>
        </p:scale>
        <p:origin x="16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650333-CDE5-FC4C-A584-1C6FFD452C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8DBEE-9F45-A941-9139-2716E6E181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4BFBA-7276-B34C-B416-95DD9C53DB0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5EFF3-653C-DA4E-8BF6-E6804FD6E0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FB9A2-E282-E445-AB8F-DD46ADA3BD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E37BA-CC04-A34D-8D48-19DDD3361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64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ABD39-9E66-1B46-A812-002D3BDD47F4}" type="datetimeFigureOut">
              <a:rPr lang="en-US" smtClean="0"/>
              <a:t>2/25/22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53303-F8DD-964A-AD84-D83E5C8E5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77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05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63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46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15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19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64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65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15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86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36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19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40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7026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832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Moderators/Present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23" y="1718865"/>
            <a:ext cx="8580146" cy="403801"/>
          </a:xfrm>
        </p:spPr>
        <p:txBody>
          <a:bodyPr anchor="b">
            <a:normAutofit/>
          </a:bodyPr>
          <a:lstStyle>
            <a:lvl1pPr algn="l">
              <a:defRPr sz="1400" b="0" spc="300">
                <a:solidFill>
                  <a:srgbClr val="49C2C6"/>
                </a:solidFill>
              </a:defRPr>
            </a:lvl1pPr>
          </a:lstStyle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2530" y="2150520"/>
            <a:ext cx="8590319" cy="994668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8881" y="3870582"/>
            <a:ext cx="10630006" cy="2742089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52E626C-AA33-6E4E-B1A0-054099228F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461" y="3442315"/>
            <a:ext cx="10617417" cy="403801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1400" b="0" kern="1200" spc="300" dirty="0">
                <a:solidFill>
                  <a:srgbClr val="49C2C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84398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505" y="3080647"/>
            <a:ext cx="5966827" cy="919421"/>
          </a:xfrm>
        </p:spPr>
        <p:txBody>
          <a:bodyPr anchor="b">
            <a:noAutofit/>
          </a:bodyPr>
          <a:lstStyle>
            <a:lvl1pPr algn="r">
              <a:defRPr sz="6000" b="1" spc="300">
                <a:solidFill>
                  <a:srgbClr val="F1427F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66969" y="3881356"/>
            <a:ext cx="5971363" cy="698195"/>
          </a:xfrm>
        </p:spPr>
        <p:txBody>
          <a:bodyPr>
            <a:noAutofit/>
          </a:bodyPr>
          <a:lstStyle>
            <a:lvl1pPr marL="0" indent="0" algn="r">
              <a:buNone/>
              <a:defRPr sz="5400" b="0" spc="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405811" y="5147137"/>
            <a:ext cx="7432521" cy="441731"/>
          </a:xfrm>
        </p:spPr>
        <p:txBody>
          <a:bodyPr>
            <a:normAutofit/>
          </a:bodyPr>
          <a:lstStyle>
            <a:lvl1pPr marL="0" indent="0" algn="r">
              <a:buNone/>
              <a:defRPr sz="1800" b="0" i="1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343887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642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66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0392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87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41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1061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7773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26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724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5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8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0" r:id="rId2"/>
    <p:sldLayoutId id="2147483691" r:id="rId3"/>
    <p:sldLayoutId id="2147483676" r:id="rId4"/>
    <p:sldLayoutId id="2147483659" r:id="rId5"/>
    <p:sldLayoutId id="2147483650" r:id="rId6"/>
    <p:sldLayoutId id="2147483652" r:id="rId7"/>
    <p:sldLayoutId id="2147483653" r:id="rId8"/>
    <p:sldLayoutId id="2147483654" r:id="rId9"/>
    <p:sldLayoutId id="2147483657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2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aciolan.force.com/service/s/article/LCS-The-Comeback-Parts-1-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aciolan.force.com/service/s/article/LCS-New-Bulk-Ticketing-Processes-Part-2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paciolan.force.com/service/s/article/LCS-PYO-Maps" TargetMode="External"/><Relationship Id="rId13" Type="http://schemas.openxmlformats.org/officeDocument/2006/relationships/hyperlink" Target="https://paciolan.force.com/service/s/article/Operational-Readiness" TargetMode="External"/><Relationship Id="rId3" Type="http://schemas.openxmlformats.org/officeDocument/2006/relationships/hyperlink" Target="https://paciolan.force.com/service/s/article/Event-Prep" TargetMode="External"/><Relationship Id="rId7" Type="http://schemas.openxmlformats.org/officeDocument/2006/relationships/hyperlink" Target="https://paciolan.force.com/service/s/article/LCS-eQuery-Report-Building-Basics-Customer-Progress-Reports" TargetMode="External"/><Relationship Id="rId12" Type="http://schemas.openxmlformats.org/officeDocument/2006/relationships/hyperlink" Target="https://paciolan.force.com/service/s/article/Ticketing-Training-Guide" TargetMode="External"/><Relationship Id="rId2" Type="http://schemas.openxmlformats.org/officeDocument/2006/relationships/hyperlink" Target="https://paciolan.force.com/service/s/article/LCS-The-Comeback-Parts-1-2" TargetMode="External"/><Relationship Id="rId16" Type="http://schemas.openxmlformats.org/officeDocument/2006/relationships/hyperlink" Target="https://paciolan.force.com/service/s/article/Ticketing-Seat-Status-Updat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aciolan.force.com/service/s/article/LCS-New-Bulk-Ticketing-Processes-Part-1" TargetMode="External"/><Relationship Id="rId11" Type="http://schemas.openxmlformats.org/officeDocument/2006/relationships/hyperlink" Target="https://paciolan.force.com/service/s/article/Pac-Data-Insights-Digital-Wallet" TargetMode="External"/><Relationship Id="rId5" Type="http://schemas.openxmlformats.org/officeDocument/2006/relationships/hyperlink" Target="https://paciolan.force.com/service/s/article/Ticketing-Event-Build-Checklist" TargetMode="External"/><Relationship Id="rId15" Type="http://schemas.openxmlformats.org/officeDocument/2006/relationships/hyperlink" Target="https://paciolan.force.com/service/s/article/LCS-Renew-Reorder-Reallocate-A-Beginner-s-Guide" TargetMode="External"/><Relationship Id="rId10" Type="http://schemas.openxmlformats.org/officeDocument/2006/relationships/hyperlink" Target="https://paciolan.force.com/service/s/article/LCS-Billing-Plan-Paymode-Data-Copy" TargetMode="External"/><Relationship Id="rId4" Type="http://schemas.openxmlformats.org/officeDocument/2006/relationships/hyperlink" Target="https://paciolan.force.com/service/s/article/Ticketing-Event-build-Onsale-checklist-1547581141023" TargetMode="External"/><Relationship Id="rId9" Type="http://schemas.openxmlformats.org/officeDocument/2006/relationships/hyperlink" Target="https://paciolan.force.com/service/s/article/LCS-New-Bulk-Ticketing-Processes-Part-2" TargetMode="External"/><Relationship Id="rId14" Type="http://schemas.openxmlformats.org/officeDocument/2006/relationships/hyperlink" Target="https://paciolan.force.com/service/s/article/LCS-Event-Build-Deep-Dive-Three-Part-Seri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8339-BA5E-4342-A2A8-44586234A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166" y="1646176"/>
            <a:ext cx="9111941" cy="2387600"/>
          </a:xfrm>
        </p:spPr>
        <p:txBody>
          <a:bodyPr/>
          <a:lstStyle/>
          <a:p>
            <a:r>
              <a:rPr lang="en-US" dirty="0"/>
              <a:t>How to – Best Practices:  Event Readiness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4AC0ED-6621-2B40-BC13-20B69C2D2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166" y="4125851"/>
            <a:ext cx="9111941" cy="1655762"/>
          </a:xfrm>
        </p:spPr>
        <p:txBody>
          <a:bodyPr/>
          <a:lstStyle/>
          <a:p>
            <a:r>
              <a:rPr lang="en-US" dirty="0"/>
              <a:t>Tuesday, March 1</a:t>
            </a:r>
          </a:p>
          <a:p>
            <a:r>
              <a:rPr lang="en-US" dirty="0"/>
              <a:t>11:30am – 12:30pm</a:t>
            </a:r>
          </a:p>
        </p:txBody>
      </p:sp>
    </p:spTree>
    <p:extLst>
      <p:ext uri="{BB962C8B-B14F-4D97-AF65-F5344CB8AC3E}">
        <p14:creationId xmlns:p14="http://schemas.microsoft.com/office/powerpoint/2010/main" val="3859632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D0CB92-2171-7A42-87BD-F5240304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23" y="1718865"/>
            <a:ext cx="8580146" cy="403801"/>
          </a:xfrm>
        </p:spPr>
        <p:txBody>
          <a:bodyPr/>
          <a:lstStyle/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B36C5-2A1B-7E46-ACDE-22D1FFEA6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530" y="2150520"/>
            <a:ext cx="8590319" cy="994668"/>
          </a:xfrm>
        </p:spPr>
        <p:txBody>
          <a:bodyPr/>
          <a:lstStyle/>
          <a:p>
            <a:r>
              <a:rPr lang="en-US" dirty="0"/>
              <a:t>Caroline Fenton, Paciolan</a:t>
            </a:r>
          </a:p>
          <a:p>
            <a:r>
              <a:rPr lang="en-US" dirty="0"/>
              <a:t>Derek Houtz, Paciolan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495B-96D9-594F-BE44-91EF287DDF0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48881" y="3870582"/>
            <a:ext cx="10630006" cy="2742089"/>
          </a:xfrm>
        </p:spPr>
        <p:txBody>
          <a:bodyPr/>
          <a:lstStyle/>
          <a:p>
            <a:r>
              <a:rPr lang="en-US" dirty="0"/>
              <a:t>Sara Callaway, The Monument </a:t>
            </a:r>
          </a:p>
          <a:p>
            <a:r>
              <a:rPr lang="en-US" dirty="0"/>
              <a:t>Cody Chaney, Auburn University</a:t>
            </a:r>
          </a:p>
          <a:p>
            <a:r>
              <a:rPr lang="en-US" dirty="0"/>
              <a:t>Kyle Koch, University of Delaware </a:t>
            </a:r>
          </a:p>
          <a:p>
            <a:r>
              <a:rPr lang="en-US" dirty="0"/>
              <a:t>Bryan Shearon, </a:t>
            </a:r>
            <a:r>
              <a:rPr lang="en-US" dirty="0" err="1"/>
              <a:t>Xtream</a:t>
            </a:r>
            <a:r>
              <a:rPr lang="en-US" dirty="0"/>
              <a:t> Arena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6B5F44-9E92-DE47-83B7-582B8308F2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5461" y="3442315"/>
            <a:ext cx="10617417" cy="403801"/>
          </a:xfrm>
        </p:spPr>
        <p:txBody>
          <a:bodyPr/>
          <a:lstStyle/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45477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BA9797-C134-4181-9044-77A76D99E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54" b="17712"/>
          <a:stretch/>
        </p:blipFill>
        <p:spPr>
          <a:xfrm>
            <a:off x="7962469" y="3218333"/>
            <a:ext cx="4064247" cy="3466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8AB018-DE5C-4702-9EF8-993E78EFC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253" y="173454"/>
            <a:ext cx="5846571" cy="32555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81FFD8-30E9-4819-88A8-FC7C78773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2469" y="173454"/>
            <a:ext cx="4064247" cy="28431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9D366D-8C4C-4F47-AE34-4A79B0B6A9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681" b="52164"/>
          <a:stretch/>
        </p:blipFill>
        <p:spPr>
          <a:xfrm>
            <a:off x="1932253" y="3625703"/>
            <a:ext cx="5846571" cy="305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38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>
              <a:hlinkClick r:id="rId3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84219E6-6911-4F1F-A418-F0B5FDF4DA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280734" y="137160"/>
            <a:ext cx="4503326" cy="65140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284990-F2EF-4EC2-ABA5-0CD2D5A012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4713" y="3135986"/>
            <a:ext cx="5087726" cy="3179135"/>
          </a:xfrm>
          <a:prstGeom prst="rect">
            <a:avLst/>
          </a:pr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C65BD00B-318A-427D-A77B-0B22A58C94F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546" t="29677" r="17328" b="25513"/>
          <a:stretch/>
        </p:blipFill>
        <p:spPr>
          <a:xfrm>
            <a:off x="1980758" y="328070"/>
            <a:ext cx="5071681" cy="262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97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65BD4E9A-21AB-4781-AAD7-EEED5D416FF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r="3499" b="392"/>
          <a:stretch/>
        </p:blipFill>
        <p:spPr>
          <a:xfrm>
            <a:off x="2069715" y="219848"/>
            <a:ext cx="5079420" cy="6418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E9BE8B-1475-48B9-AF64-5B061EA47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8922" y="1499190"/>
            <a:ext cx="3706776" cy="370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90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A2655F-0D84-45AE-B425-9A739AEEE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600" y="3429000"/>
            <a:ext cx="8144962" cy="31031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F0F829-0BBE-4483-90AA-C0E5CBA08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668" y="0"/>
            <a:ext cx="3705225" cy="2933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4F0212-95BD-4EA6-8D9F-2DA312DB6FD9}"/>
              </a:ext>
            </a:extLst>
          </p:cNvPr>
          <p:cNvSpPr txBox="1"/>
          <p:nvPr/>
        </p:nvSpPr>
        <p:spPr>
          <a:xfrm>
            <a:off x="2938002" y="2834082"/>
            <a:ext cx="2254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A79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CONSOLIDATE</a:t>
            </a:r>
            <a:endParaRPr lang="en-US" b="1" dirty="0">
              <a:solidFill>
                <a:srgbClr val="00A79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BD842A-5199-4EC4-B5C7-EB8A8C34C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0223" y="465173"/>
            <a:ext cx="3390339" cy="22356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A081A6-80CD-4D77-87CC-829B965F5097}"/>
              </a:ext>
            </a:extLst>
          </p:cNvPr>
          <p:cNvSpPr txBox="1"/>
          <p:nvPr/>
        </p:nvSpPr>
        <p:spPr>
          <a:xfrm>
            <a:off x="6741995" y="2854375"/>
            <a:ext cx="4239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A79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CHANGE</a:t>
            </a:r>
            <a:r>
              <a:rPr lang="en-US" sz="2000" b="1" dirty="0">
                <a:solidFill>
                  <a:srgbClr val="00A79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IS NOW </a:t>
            </a:r>
            <a:r>
              <a:rPr lang="en-US" sz="2000" b="1" u="sng" dirty="0">
                <a:solidFill>
                  <a:srgbClr val="00A79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NORMAL</a:t>
            </a:r>
          </a:p>
        </p:txBody>
      </p:sp>
    </p:spTree>
    <p:extLst>
      <p:ext uri="{BB962C8B-B14F-4D97-AF65-F5344CB8AC3E}">
        <p14:creationId xmlns:p14="http://schemas.microsoft.com/office/powerpoint/2010/main" val="120592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5E33CB-34A4-B74A-BFDC-81FED561F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latin typeface="Arial"/>
              <a:cs typeface="Arial"/>
              <a:hlinkClick r:id="rId3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E3C568-B0E1-4365-ADF7-3C6812F1BD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100402" y="354651"/>
            <a:ext cx="5554430" cy="2683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B1BD12-88C6-443E-A230-B6EF2B0B48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263" y="3429000"/>
            <a:ext cx="5156749" cy="28439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7EEC2E-755B-4486-84AF-B6596CDE29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0402" y="3414033"/>
            <a:ext cx="3906384" cy="28262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895A2A-4BB2-45CC-9890-E093421F4AA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7203" b="26229"/>
          <a:stretch/>
        </p:blipFill>
        <p:spPr>
          <a:xfrm>
            <a:off x="7925526" y="956930"/>
            <a:ext cx="3747562" cy="135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66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44A662A-DDE1-4352-9F26-CDC302B722A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b="3988"/>
          <a:stretch/>
        </p:blipFill>
        <p:spPr>
          <a:xfrm>
            <a:off x="7048981" y="137160"/>
            <a:ext cx="4827825" cy="6720839"/>
          </a:xfrm>
          <a:prstGeom prst="rect">
            <a:avLst/>
          </a:prstGeom>
        </p:spPr>
      </p:pic>
      <p:sp>
        <p:nvSpPr>
          <p:cNvPr id="4" name="AutoShape 2" descr="Image from iOS">
            <a:extLst>
              <a:ext uri="{FF2B5EF4-FFF2-40B4-BE49-F238E27FC236}">
                <a16:creationId xmlns:a16="http://schemas.microsoft.com/office/drawing/2014/main" id="{AFC8F84D-E652-4CE6-ABD9-11FDE0B830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70251" y="3276599"/>
            <a:ext cx="2378149" cy="237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BA0A33-F715-45B7-B2D8-0538AC91F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149" y="0"/>
            <a:ext cx="5143500" cy="6857999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C81AC361-C998-4115-BA68-EEDD983D5223}"/>
              </a:ext>
            </a:extLst>
          </p:cNvPr>
          <p:cNvSpPr/>
          <p:nvPr/>
        </p:nvSpPr>
        <p:spPr>
          <a:xfrm>
            <a:off x="1821986" y="5460526"/>
            <a:ext cx="4827825" cy="1186543"/>
          </a:xfrm>
          <a:prstGeom prst="wedgeRoundRectCallou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4932" y="5586895"/>
            <a:ext cx="4827825" cy="10560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/>
                <a:cs typeface="Arial"/>
              </a:rPr>
              <a:t>Educating the customer base and constant communication on digital initiatives… </a:t>
            </a:r>
            <a:br>
              <a:rPr lang="en-US" sz="1600" b="1" dirty="0">
                <a:solidFill>
                  <a:schemeClr val="bg1"/>
                </a:solidFill>
                <a:latin typeface="Arial"/>
                <a:cs typeface="Arial"/>
              </a:rPr>
            </a:br>
            <a:br>
              <a:rPr lang="en-US" sz="16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600" b="1" dirty="0">
                <a:solidFill>
                  <a:schemeClr val="bg1"/>
                </a:solidFill>
                <a:latin typeface="Arial"/>
                <a:cs typeface="Arial"/>
              </a:rPr>
              <a:t>~ Cody Chaney, Auburn University</a:t>
            </a:r>
            <a:endParaRPr lang="en-US" sz="1600" b="1" dirty="0">
              <a:solidFill>
                <a:schemeClr val="bg1"/>
              </a:solidFill>
            </a:endParaRPr>
          </a:p>
          <a:p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11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1492EB-9FBA-41E9-8ACA-620D027F0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280" y="1072960"/>
            <a:ext cx="10310720" cy="4870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7AE0DD-E52B-4ADC-BAB3-573BB7CE5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876" y="3831851"/>
            <a:ext cx="467558" cy="16767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784BB5-5FD1-4A2B-8A07-7BB31FB19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6165" y="3831851"/>
            <a:ext cx="907592" cy="167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30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3D09C28-3A4C-49E3-91C7-991DC52BBA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324358" y="-10886"/>
            <a:ext cx="3981564" cy="68742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B62FC5-1064-44F0-8F2B-8F502BB1D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764" y="-10671"/>
            <a:ext cx="5136254" cy="686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48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BD6876-1CB1-4FDD-8464-FE44B46B74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34" r="29575"/>
          <a:stretch/>
        </p:blipFill>
        <p:spPr>
          <a:xfrm>
            <a:off x="6815898" y="937666"/>
            <a:ext cx="4461701" cy="59203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46E13F-2498-4811-891D-F6C57EB92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830" y="0"/>
            <a:ext cx="4219465" cy="28078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A715DC-E8BB-4A96-943E-4F3490B82DB3}"/>
              </a:ext>
            </a:extLst>
          </p:cNvPr>
          <p:cNvSpPr txBox="1"/>
          <p:nvPr/>
        </p:nvSpPr>
        <p:spPr>
          <a:xfrm>
            <a:off x="7245104" y="319482"/>
            <a:ext cx="360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814097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CREATIVE INCENTIVES</a:t>
            </a:r>
            <a:endParaRPr lang="en-US" b="1" dirty="0">
              <a:solidFill>
                <a:srgbClr val="81409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520A0C-D557-45AF-B89C-BFCB3D686A85}"/>
              </a:ext>
            </a:extLst>
          </p:cNvPr>
          <p:cNvSpPr txBox="1"/>
          <p:nvPr/>
        </p:nvSpPr>
        <p:spPr>
          <a:xfrm>
            <a:off x="2570918" y="3059160"/>
            <a:ext cx="360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814097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PANDEMIC REALITY</a:t>
            </a:r>
          </a:p>
        </p:txBody>
      </p:sp>
      <p:pic>
        <p:nvPicPr>
          <p:cNvPr id="1026" name="Picture 2" descr="Lack of staffing challenges local businesses - The Islander">
            <a:extLst>
              <a:ext uri="{FF2B5EF4-FFF2-40B4-BE49-F238E27FC236}">
                <a16:creationId xmlns:a16="http://schemas.microsoft.com/office/drawing/2014/main" id="{53D0884A-0530-4CE5-BA07-EFD4DDBEF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586" y="3772123"/>
            <a:ext cx="4219465" cy="308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471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45992A-332F-4D1E-B349-10BDE9301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926" y="-170875"/>
            <a:ext cx="4605503" cy="702887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E61A56-F2D2-48B9-A8E8-2D79CD0A2C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256064" y="1"/>
            <a:ext cx="4720500" cy="31266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B7BDE9-06F0-41DD-9797-E39C348789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4328" y="3718209"/>
            <a:ext cx="3894064" cy="13009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D55795-ADFA-4CC5-AC5B-146C620E45E2}"/>
              </a:ext>
            </a:extLst>
          </p:cNvPr>
          <p:cNvSpPr txBox="1"/>
          <p:nvPr/>
        </p:nvSpPr>
        <p:spPr>
          <a:xfrm>
            <a:off x="2085385" y="5610668"/>
            <a:ext cx="5061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A79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PACIOLAN WAS ONE CONSTANT</a:t>
            </a:r>
          </a:p>
        </p:txBody>
      </p:sp>
    </p:spTree>
    <p:extLst>
      <p:ext uri="{BB962C8B-B14F-4D97-AF65-F5344CB8AC3E}">
        <p14:creationId xmlns:p14="http://schemas.microsoft.com/office/powerpoint/2010/main" val="680352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0C8C35D-F694-47A2-93DA-EA566B3DD00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29348" t="280" r="29666" b="-272"/>
          <a:stretch/>
        </p:blipFill>
        <p:spPr>
          <a:xfrm>
            <a:off x="6948488" y="1"/>
            <a:ext cx="5014912" cy="68783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04B1EB-CC1E-4DA0-A876-7FF3D715F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5064" y="356190"/>
            <a:ext cx="3455582" cy="2303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431F86-BD91-4912-A930-FA48490C35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252" b="29439"/>
          <a:stretch/>
        </p:blipFill>
        <p:spPr>
          <a:xfrm>
            <a:off x="2934088" y="3125971"/>
            <a:ext cx="2057400" cy="107211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9056BC-7691-4506-A27F-D8DF6EEC09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3272" y="4374038"/>
            <a:ext cx="2890241" cy="20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38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9DEE6A-1BCD-4F9D-B3AC-527E81411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38" y="437732"/>
            <a:ext cx="9935962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01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1226666"/>
            <a:ext cx="9508629" cy="468253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Don’t be afraid to pick up the phone and call colleagues around the country….we are all in this together.   ~ Kyle</a:t>
            </a:r>
          </a:p>
          <a:p>
            <a:endParaRPr lang="en-US" dirty="0"/>
          </a:p>
          <a:p>
            <a:r>
              <a:rPr lang="en-US" dirty="0"/>
              <a:t>Include and empower your young staff, never micromanage them….they are the future.   ~ Cody</a:t>
            </a:r>
          </a:p>
          <a:p>
            <a:endParaRPr lang="en-US" dirty="0"/>
          </a:p>
          <a:p>
            <a:r>
              <a:rPr lang="en-US" dirty="0"/>
              <a:t>Change is now the norm and inevitable so roll with the punches and use the resources on the PAC community through LCS’s, documentation, and Customer Support</a:t>
            </a:r>
            <a:r>
              <a:rPr lang="en-US"/>
              <a:t>.   </a:t>
            </a:r>
            <a:br>
              <a:rPr lang="en-US"/>
            </a:br>
            <a:r>
              <a:rPr lang="en-US"/>
              <a:t>~ </a:t>
            </a:r>
            <a:r>
              <a:rPr lang="en-US" dirty="0"/>
              <a:t>Sara</a:t>
            </a:r>
          </a:p>
          <a:p>
            <a:endParaRPr lang="en-US" dirty="0"/>
          </a:p>
          <a:p>
            <a:r>
              <a:rPr lang="en-US" dirty="0"/>
              <a:t>Take the time when you have it, will save you time when you don’t.   ~ Bryan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702812"/>
          </a:xfrm>
        </p:spPr>
        <p:txBody>
          <a:bodyPr>
            <a:normAutofit/>
          </a:bodyPr>
          <a:lstStyle/>
          <a:p>
            <a:r>
              <a:rPr lang="en-US" dirty="0"/>
              <a:t>Parting words of wisdom …</a:t>
            </a:r>
          </a:p>
        </p:txBody>
      </p:sp>
    </p:spTree>
    <p:extLst>
      <p:ext uri="{BB962C8B-B14F-4D97-AF65-F5344CB8AC3E}">
        <p14:creationId xmlns:p14="http://schemas.microsoft.com/office/powerpoint/2010/main" val="3558573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26DAE1-70B2-6840-92F3-0DCCE4A6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03A1D-0B7D-BB43-9016-76DD6CDB9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241593-B531-8C43-9C90-DE5E7254E0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Please complete the online session evaluation.</a:t>
            </a:r>
          </a:p>
        </p:txBody>
      </p:sp>
      <p:pic>
        <p:nvPicPr>
          <p:cNvPr id="7" name="Picture 6" descr="A picture containing text, screenshot, monitor&#10;&#10;Description automatically generated">
            <a:extLst>
              <a:ext uri="{FF2B5EF4-FFF2-40B4-BE49-F238E27FC236}">
                <a16:creationId xmlns:a16="http://schemas.microsoft.com/office/drawing/2014/main" id="{C1045617-A30A-8349-8CD7-C2C1B2D5F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84" y="2562198"/>
            <a:ext cx="275613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18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C11454-48CB-4D6D-A392-2D6ADD99C2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hlinkClick r:id="rId2"/>
              </a:rPr>
              <a:t>LCS – “The Comeback”</a:t>
            </a:r>
            <a:endParaRPr lang="en-US" sz="2000" dirty="0"/>
          </a:p>
          <a:p>
            <a:r>
              <a:rPr lang="en-US" sz="2000" dirty="0">
                <a:hlinkClick r:id="rId3"/>
              </a:rPr>
              <a:t>LCS – Event Prep</a:t>
            </a:r>
            <a:endParaRPr lang="en-US" sz="2000" dirty="0"/>
          </a:p>
          <a:p>
            <a:r>
              <a:rPr lang="en-US" sz="2000" dirty="0" err="1">
                <a:hlinkClick r:id="rId4"/>
              </a:rPr>
              <a:t>Onsale</a:t>
            </a:r>
            <a:r>
              <a:rPr lang="en-US" sz="2000" dirty="0">
                <a:hlinkClick r:id="rId4"/>
              </a:rPr>
              <a:t> Checklist</a:t>
            </a:r>
            <a:endParaRPr lang="en-US" sz="2000" dirty="0"/>
          </a:p>
          <a:p>
            <a:r>
              <a:rPr lang="en-US" sz="2000" dirty="0">
                <a:hlinkClick r:id="rId5"/>
              </a:rPr>
              <a:t>Event Build Checklist</a:t>
            </a:r>
            <a:endParaRPr lang="en-US" sz="2000" dirty="0"/>
          </a:p>
          <a:p>
            <a:r>
              <a:rPr lang="en-US" sz="2000" dirty="0">
                <a:hlinkClick r:id="rId6"/>
              </a:rPr>
              <a:t>LCS – New Bulk Ticketing Processes</a:t>
            </a:r>
            <a:endParaRPr lang="en-US" sz="2000" dirty="0"/>
          </a:p>
          <a:p>
            <a:pPr lvl="1"/>
            <a:r>
              <a:rPr lang="en-US" sz="2000" dirty="0"/>
              <a:t>Item Cancel</a:t>
            </a:r>
          </a:p>
          <a:p>
            <a:pPr lvl="1"/>
            <a:r>
              <a:rPr lang="en-US" sz="2000" dirty="0"/>
              <a:t>Order Charge Cancel</a:t>
            </a:r>
          </a:p>
          <a:p>
            <a:pPr lvl="1"/>
            <a:r>
              <a:rPr lang="en-US" sz="2000" dirty="0"/>
              <a:t>Bulk </a:t>
            </a:r>
            <a:r>
              <a:rPr lang="en-US" sz="2000" dirty="0" err="1"/>
              <a:t>Unprint</a:t>
            </a:r>
            <a:endParaRPr lang="en-US" sz="2000" dirty="0"/>
          </a:p>
          <a:p>
            <a:r>
              <a:rPr lang="en-US" sz="2000" dirty="0">
                <a:hlinkClick r:id="rId7"/>
              </a:rPr>
              <a:t>Customer Progress Reports</a:t>
            </a:r>
            <a:endParaRPr lang="en-US" sz="2000" dirty="0"/>
          </a:p>
          <a:p>
            <a:r>
              <a:rPr lang="en-US" sz="2000" dirty="0">
                <a:hlinkClick r:id="rId8"/>
              </a:rPr>
              <a:t>LCS – Reintroduction to PYO Maps</a:t>
            </a:r>
            <a:endParaRPr lang="en-US" sz="2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F15BF5-DCC4-4CEA-B036-0AFB60AC19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"/>
                <a:cs typeface="Arial"/>
                <a:hlinkClick r:id="rId9"/>
              </a:rPr>
              <a:t>LCS – Automated Payment Processing for Ticketing</a:t>
            </a:r>
            <a:endParaRPr lang="en-US" sz="2000" dirty="0">
              <a:latin typeface="Arial"/>
              <a:cs typeface="Arial"/>
            </a:endParaRPr>
          </a:p>
          <a:p>
            <a:pPr lvl="1"/>
            <a:r>
              <a:rPr lang="en-US" sz="2000" dirty="0">
                <a:latin typeface="Arial"/>
                <a:cs typeface="Arial"/>
              </a:rPr>
              <a:t>TK.AUTO.PAY.SETUP</a:t>
            </a:r>
          </a:p>
          <a:p>
            <a:r>
              <a:rPr lang="en-US" sz="2000" dirty="0">
                <a:latin typeface="Arial"/>
                <a:cs typeface="Arial"/>
                <a:hlinkClick r:id="rId10"/>
              </a:rPr>
              <a:t>LCS – Billing Plan Paymode Copy</a:t>
            </a:r>
            <a:endParaRPr lang="en-US" sz="2000" dirty="0">
              <a:latin typeface="Arial"/>
              <a:cs typeface="Arial"/>
            </a:endParaRPr>
          </a:p>
          <a:p>
            <a:pPr lvl="1"/>
            <a:r>
              <a:rPr lang="en-US" sz="2000" dirty="0">
                <a:latin typeface="Arial"/>
                <a:cs typeface="Arial"/>
              </a:rPr>
              <a:t>TK.BPLAN.PMODE.MOVE</a:t>
            </a:r>
          </a:p>
          <a:p>
            <a:r>
              <a:rPr lang="en-US" sz="2000" dirty="0">
                <a:hlinkClick r:id="rId11"/>
              </a:rPr>
              <a:t>PAC Data &amp; Insights: Digital Wallet</a:t>
            </a:r>
            <a:endParaRPr lang="en-US" sz="2000" dirty="0"/>
          </a:p>
          <a:p>
            <a:r>
              <a:rPr lang="en-US" sz="2000" dirty="0">
                <a:hlinkClick r:id="rId12"/>
              </a:rPr>
              <a:t>Ticket Training Guide</a:t>
            </a:r>
            <a:endParaRPr lang="en-US" sz="2000" dirty="0"/>
          </a:p>
          <a:p>
            <a:r>
              <a:rPr lang="en-US" sz="2000" dirty="0">
                <a:hlinkClick r:id="rId13"/>
              </a:rPr>
              <a:t>Operational Readiness</a:t>
            </a:r>
            <a:endParaRPr lang="en-US" sz="2000" dirty="0"/>
          </a:p>
          <a:p>
            <a:r>
              <a:rPr lang="en-US" sz="2000" dirty="0">
                <a:hlinkClick r:id="rId14"/>
              </a:rPr>
              <a:t>LCS - Event Build – Deep Dive</a:t>
            </a:r>
            <a:endParaRPr lang="en-US" sz="2000" dirty="0"/>
          </a:p>
          <a:p>
            <a:r>
              <a:rPr lang="en-US" sz="2000" dirty="0">
                <a:hlinkClick r:id="rId15"/>
              </a:rPr>
              <a:t>LCS - Renew, Reorder, Reallocation</a:t>
            </a:r>
            <a:endParaRPr lang="en-US" sz="2000" dirty="0"/>
          </a:p>
          <a:p>
            <a:r>
              <a:rPr lang="en-US" sz="2000" dirty="0">
                <a:hlinkClick r:id="rId16"/>
              </a:rPr>
              <a:t>Seat Status Import</a:t>
            </a:r>
            <a:endParaRPr lang="en-US" sz="20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F668381-9B63-4CCF-AAF5-EC4B8B33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Valuable Links</a:t>
            </a:r>
          </a:p>
        </p:txBody>
      </p:sp>
    </p:spTree>
    <p:extLst>
      <p:ext uri="{BB962C8B-B14F-4D97-AF65-F5344CB8AC3E}">
        <p14:creationId xmlns:p14="http://schemas.microsoft.com/office/powerpoint/2010/main" val="3364196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295</Words>
  <Application>Microsoft Macintosh PowerPoint</Application>
  <PresentationFormat>Widescreen</PresentationFormat>
  <Paragraphs>67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Aharoni</vt:lpstr>
      <vt:lpstr>Arial</vt:lpstr>
      <vt:lpstr>Calibri</vt:lpstr>
      <vt:lpstr>Wingdings</vt:lpstr>
      <vt:lpstr>Office Theme</vt:lpstr>
      <vt:lpstr>1_Office Theme</vt:lpstr>
      <vt:lpstr>How to – Best Practices:  Event Readiness</vt:lpstr>
      <vt:lpstr>MODERATORS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Parting words of wisdom …</vt:lpstr>
      <vt:lpstr>THANK YOU!</vt:lpstr>
      <vt:lpstr>Valuable 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– Best Practices:  Event Readiness</dc:title>
  <dc:creator>Lisa Langham</dc:creator>
  <cp:lastModifiedBy>Ana Li Gresham</cp:lastModifiedBy>
  <cp:revision>8</cp:revision>
  <dcterms:created xsi:type="dcterms:W3CDTF">2022-02-23T19:19:48Z</dcterms:created>
  <dcterms:modified xsi:type="dcterms:W3CDTF">2022-02-25T18:29:14Z</dcterms:modified>
</cp:coreProperties>
</file>